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71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FE0"/>
    <a:srgbClr val="57F400"/>
    <a:srgbClr val="12B2FF"/>
    <a:srgbClr val="28FF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840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Chart%20in%20Microsoft%20Office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atrickmeeker:Documents:Blubird%20Fin%20Model%202014040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atrickmeeker:Downloads:vmf.vendor.sku.mapping.by.category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Interactive Color </a:t>
            </a:r>
            <a:r>
              <a:rPr lang="en-US" dirty="0"/>
              <a:t>Schema</a:t>
            </a:r>
          </a:p>
        </c:rich>
      </c:tx>
      <c:layout>
        <c:manualLayout>
          <c:xMode val="edge"/>
          <c:yMode val="edge"/>
          <c:x val="0.0864958482213357"/>
          <c:y val="0.0523726848351028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'[Chart in Microsoft Office PowerPoint]Sheet1'!$B$1</c:f>
              <c:strCache>
                <c:ptCount val="1"/>
                <c:pt idx="0">
                  <c:v>Sales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chemeClr val="accent3"/>
              </a:solidFill>
            </c:spPr>
          </c:dPt>
          <c:dPt>
            <c:idx val="4"/>
            <c:bubble3D val="0"/>
            <c:spPr>
              <a:solidFill>
                <a:srgbClr val="3366FF"/>
              </a:solidFill>
            </c:spPr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chemeClr val="bg1"/>
              </a:solidFill>
            </c:spPr>
          </c:dPt>
          <c:dPt>
            <c:idx val="7"/>
            <c:bubble3D val="0"/>
            <c:spPr>
              <a:solidFill>
                <a:schemeClr val="tx1"/>
              </a:solidFill>
            </c:spPr>
          </c:dPt>
          <c:dPt>
            <c:idx val="8"/>
            <c:bubble3D val="0"/>
            <c:spPr>
              <a:solidFill>
                <a:schemeClr val="accent2"/>
              </a:solidFill>
            </c:spPr>
          </c:dPt>
          <c:cat>
            <c:strRef>
              <c:f>'[Chart in Microsoft Office PowerPoint]Sheet1'!$A$2:$A$10</c:f>
              <c:strCache>
                <c:ptCount val="9"/>
                <c:pt idx="0">
                  <c:v>Red</c:v>
                </c:pt>
                <c:pt idx="1">
                  <c:v>Orange</c:v>
                </c:pt>
                <c:pt idx="2">
                  <c:v>Yellow</c:v>
                </c:pt>
                <c:pt idx="3">
                  <c:v>Green</c:v>
                </c:pt>
                <c:pt idx="4">
                  <c:v>Blue</c:v>
                </c:pt>
                <c:pt idx="5">
                  <c:v>Purple</c:v>
                </c:pt>
                <c:pt idx="6">
                  <c:v>Brown</c:v>
                </c:pt>
                <c:pt idx="7">
                  <c:v>Black</c:v>
                </c:pt>
                <c:pt idx="8">
                  <c:v>White</c:v>
                </c:pt>
              </c:strCache>
            </c:strRef>
          </c:cat>
          <c:val>
            <c:numRef>
              <c:f>'[Chart in Microsoft Office PowerPoint]Sheet1'!$B$2:$B$10</c:f>
              <c:numCache>
                <c:formatCode>General</c:formatCode>
                <c:ptCount val="9"/>
                <c:pt idx="0">
                  <c:v>11.0</c:v>
                </c:pt>
                <c:pt idx="1">
                  <c:v>11.0</c:v>
                </c:pt>
                <c:pt idx="2">
                  <c:v>11.0</c:v>
                </c:pt>
                <c:pt idx="3">
                  <c:v>11.0</c:v>
                </c:pt>
                <c:pt idx="4">
                  <c:v>11.0</c:v>
                </c:pt>
                <c:pt idx="5">
                  <c:v>11.0</c:v>
                </c:pt>
                <c:pt idx="6">
                  <c:v>11.0</c:v>
                </c:pt>
                <c:pt idx="7">
                  <c:v>11.0</c:v>
                </c:pt>
                <c:pt idx="8">
                  <c:v>11.0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4079992"/>
        <c:axId val="-2144076856"/>
      </c:barChart>
      <c:catAx>
        <c:axId val="-2144079992"/>
        <c:scaling>
          <c:orientation val="minMax"/>
        </c:scaling>
        <c:delete val="0"/>
        <c:axPos val="b"/>
        <c:majorTickMark val="out"/>
        <c:minorTickMark val="none"/>
        <c:tickLblPos val="nextTo"/>
        <c:crossAx val="-2144076856"/>
        <c:crosses val="autoZero"/>
        <c:auto val="1"/>
        <c:lblAlgn val="ctr"/>
        <c:lblOffset val="100"/>
        <c:noMultiLvlLbl val="0"/>
      </c:catAx>
      <c:valAx>
        <c:axId val="-2144076856"/>
        <c:scaling>
          <c:orientation val="minMax"/>
        </c:scaling>
        <c:delete val="0"/>
        <c:axPos val="l"/>
        <c:majorGridlines/>
        <c:numFmt formatCode="&quot;$&quot;#,##0.00" sourceLinked="1"/>
        <c:majorTickMark val="out"/>
        <c:minorTickMark val="none"/>
        <c:tickLblPos val="nextTo"/>
        <c:crossAx val="-2144079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[1]Sheet3!$F$44</c:f>
              <c:strCache>
                <c:ptCount val="1"/>
                <c:pt idx="0">
                  <c:v>$ per Mo</c:v>
                </c:pt>
              </c:strCache>
            </c:strRef>
          </c:tx>
          <c:invertIfNegative val="0"/>
          <c:cat>
            <c:numRef>
              <c:f>[1]Sheet3!$G$43:$R$43</c:f>
              <c:numCache>
                <c:formatCode>[$-409]mmm\-yy;@</c:formatCode>
                <c:ptCount val="12"/>
                <c:pt idx="0">
                  <c:v>42005.0</c:v>
                </c:pt>
                <c:pt idx="1">
                  <c:v>42036.0</c:v>
                </c:pt>
                <c:pt idx="2">
                  <c:v>42064.0</c:v>
                </c:pt>
                <c:pt idx="3">
                  <c:v>42095.0</c:v>
                </c:pt>
                <c:pt idx="4">
                  <c:v>42125.0</c:v>
                </c:pt>
                <c:pt idx="5">
                  <c:v>42156.0</c:v>
                </c:pt>
                <c:pt idx="6">
                  <c:v>42186.0</c:v>
                </c:pt>
                <c:pt idx="7">
                  <c:v>42217.0</c:v>
                </c:pt>
                <c:pt idx="8">
                  <c:v>42248.0</c:v>
                </c:pt>
                <c:pt idx="9">
                  <c:v>42278.0</c:v>
                </c:pt>
                <c:pt idx="10">
                  <c:v>42309.0</c:v>
                </c:pt>
                <c:pt idx="11">
                  <c:v>42339.0</c:v>
                </c:pt>
              </c:numCache>
            </c:numRef>
          </c:cat>
          <c:val>
            <c:numRef>
              <c:f>[1]Sheet3!$G$44:$R$44</c:f>
              <c:numCache>
                <c:formatCode>_("$"* #,##0.00_);_("$"* \(#,##0.00\);_("$"* "-"??_);_(@_)</c:formatCode>
                <c:ptCount val="12"/>
                <c:pt idx="0">
                  <c:v>72186.84</c:v>
                </c:pt>
                <c:pt idx="1">
                  <c:v>75074.31359999996</c:v>
                </c:pt>
                <c:pt idx="2">
                  <c:v>78077.286144</c:v>
                </c:pt>
                <c:pt idx="3">
                  <c:v>81200.37758976</c:v>
                </c:pt>
                <c:pt idx="4">
                  <c:v>84448.39269335037</c:v>
                </c:pt>
                <c:pt idx="5">
                  <c:v>87826.32840108442</c:v>
                </c:pt>
                <c:pt idx="6">
                  <c:v>91339.38153712777</c:v>
                </c:pt>
                <c:pt idx="7">
                  <c:v>94992.95679861293</c:v>
                </c:pt>
                <c:pt idx="8">
                  <c:v>98792.67507055745</c:v>
                </c:pt>
                <c:pt idx="9">
                  <c:v>102744.3820733797</c:v>
                </c:pt>
                <c:pt idx="10">
                  <c:v>106854.157356315</c:v>
                </c:pt>
                <c:pt idx="11">
                  <c:v>111128.3236505675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8421560"/>
        <c:axId val="2108424664"/>
        <c:axId val="0"/>
      </c:bar3DChart>
      <c:dateAx>
        <c:axId val="2108421560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crossAx val="2108424664"/>
        <c:crosses val="autoZero"/>
        <c:auto val="1"/>
        <c:lblOffset val="100"/>
        <c:baseTimeUnit val="months"/>
      </c:dateAx>
      <c:valAx>
        <c:axId val="2108424664"/>
        <c:scaling>
          <c:orientation val="minMax"/>
        </c:scaling>
        <c:delete val="0"/>
        <c:axPos val="l"/>
        <c:majorGridlines/>
        <c:numFmt formatCode="_(&quot;$&quot;* #,##0.00_);_(&quot;$&quot;* \(#,##0.00\);_(&quot;$&quot;* &quot;-&quot;??_);_(@_)" sourceLinked="1"/>
        <c:majorTickMark val="out"/>
        <c:minorTickMark val="none"/>
        <c:tickLblPos val="nextTo"/>
        <c:crossAx val="2108421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4982A-0EBC-0D49-9E0F-FA4BF5816A4E}" type="datetimeFigureOut">
              <a:rPr lang="en-US" smtClean="0"/>
              <a:t>1/8/15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F1EA8-16FB-2646-ACFA-3838BC58D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05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Tell story of how I got into </a:t>
            </a:r>
            <a:r>
              <a:rPr lang="en-US" dirty="0" err="1" smtClean="0"/>
              <a:t>birdwatching</a:t>
            </a:r>
            <a:r>
              <a:rPr lang="en-US" dirty="0" smtClean="0"/>
              <a:t>. “Before I get</a:t>
            </a:r>
            <a:r>
              <a:rPr lang="en-US" baseline="0" dirty="0" smtClean="0"/>
              <a:t> into my presentation, I wanted to start off with a short story…”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as long as I can remember, I felt I had an appreciation for our feathered friends. From the time I discovered that Dinosaurs were directly related to birds (compliments of Jurassic Park) to owning my own pet bird (a budgie parakeet named Fred btw), I had felt a strong connection to this species of animal.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47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…Well it wasn’t until my mom bought a bird feeder and placed it outside our house. She then bought a big bulky field guide to identify all the different birds. It came to fruition my Junior Year of high school. I attended a liberal arts school here in SF and instead of taking an organic chemistry 101 course, there “Ornithology”, which is how I fell in love with the subject.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I grew up and become more acclimated to the tech world, I realized that there is a potential niche to this industry. </a:t>
            </a:r>
            <a:endParaRPr lang="en-US" dirty="0" smtClean="0"/>
          </a:p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7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</a:t>
            </a:r>
            <a:r>
              <a:rPr lang="en-US" dirty="0" smtClean="0"/>
              <a:t>an overview of</a:t>
            </a:r>
            <a:r>
              <a:rPr lang="en-US" baseline="0" dirty="0" smtClean="0"/>
              <a:t> what we will be discussing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Think about what you see here with the characteristics of the bird: such as the shape, size, colors, etc. This will heavily apply to the success of this app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81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 smtClean="0"/>
              <a:t>So let’s talk about what we do know… According to a 2011 survey from the </a:t>
            </a:r>
            <a:r>
              <a:rPr lang="en-US" sz="1200" dirty="0" smtClean="0"/>
              <a:t>National Survey of Fishing, Hunting, and Wildlife Associated Recreation…</a:t>
            </a:r>
            <a:r>
              <a:rPr lang="en-US" sz="1050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Spending: The numbers have varied</a:t>
            </a:r>
            <a:r>
              <a:rPr lang="en-US" baseline="0" dirty="0" smtClean="0"/>
              <a:t> but most sources have claimed that on average total spending on </a:t>
            </a:r>
            <a:r>
              <a:rPr lang="en-US" baseline="0" dirty="0" err="1" smtClean="0"/>
              <a:t>birdwatching</a:t>
            </a:r>
            <a:r>
              <a:rPr lang="en-US" baseline="0" dirty="0" smtClean="0"/>
              <a:t>, which includes equipment i.e. binoculars, birdseed, and travel is somewhere between 20 billion and 32 billion Annually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47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are our 2 case personas for downloading and marketing the </a:t>
            </a:r>
            <a:r>
              <a:rPr lang="en-US" baseline="0" dirty="0" err="1" smtClean="0"/>
              <a:t>Blubird</a:t>
            </a:r>
            <a:r>
              <a:rPr lang="en-US" baseline="0" dirty="0" smtClean="0"/>
              <a:t> App. Story about he was my Ornithology teacher in HS 2001 and how he can market this to customer’s like Anne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9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now you’re probably wondering, how exactly does </a:t>
            </a:r>
            <a:r>
              <a:rPr lang="en-US" dirty="0" err="1" smtClean="0"/>
              <a:t>BluBird</a:t>
            </a:r>
            <a:r>
              <a:rPr lang="en-US" dirty="0" smtClean="0"/>
              <a:t> work? Here is a brief overview of the steps</a:t>
            </a:r>
            <a:r>
              <a:rPr lang="en-US" baseline="0" dirty="0" smtClean="0"/>
              <a:t> one takes to get to the desired effect of the app, which I will now dive into. “Carousel of silhouettes”</a:t>
            </a:r>
          </a:p>
          <a:p>
            <a:endParaRPr lang="en-US" baseline="0" dirty="0" smtClean="0"/>
          </a:p>
          <a:p>
            <a:r>
              <a:rPr lang="en-US" baseline="0" dirty="0" smtClean="0"/>
              <a:t>Based on your location, you are given a database of birds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86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Users are given a “cover</a:t>
            </a:r>
            <a:r>
              <a:rPr lang="en-US" baseline="0" dirty="0" smtClean="0"/>
              <a:t> flow” template with a large database of bird silhouettes and once you see the bird you think matches the shape, you click on next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8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Given the layout of the silhouette, users can pick the colors they see on the bird based on either</a:t>
            </a:r>
            <a:r>
              <a:rPr lang="en-US" baseline="0" dirty="0" smtClean="0"/>
              <a:t> an interactive color schema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35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Based on your</a:t>
            </a:r>
            <a:r>
              <a:rPr lang="en-US" baseline="0" dirty="0" smtClean="0"/>
              <a:t> search filters on the shape of the bird, what colors you see, and where your location is, it will produce a the splash page of the bird with an image of the bird, a brief bio, and where it can be found in the U.S. at what times of the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82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wanted to be as conservative as possible on my figures.</a:t>
            </a:r>
            <a:r>
              <a:rPr lang="en-US" baseline="0" dirty="0" smtClean="0"/>
              <a:t> </a:t>
            </a:r>
            <a:r>
              <a:rPr lang="en-US" dirty="0" smtClean="0"/>
              <a:t>Outsourcing</a:t>
            </a:r>
            <a:r>
              <a:rPr lang="en-US" baseline="0" dirty="0" smtClean="0"/>
              <a:t> can cost anywhere from $1000 - $4000 based on what you provide and what you would like it to do.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Competition: slightly red ocean but all the bird apps are databases NOT search functions and I am undercutting them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84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clearly</a:t>
            </a:r>
            <a:r>
              <a:rPr lang="en-US" baseline="0" dirty="0" smtClean="0"/>
              <a:t> am </a:t>
            </a:r>
            <a:r>
              <a:rPr lang="en-US" dirty="0" smtClean="0"/>
              <a:t>not in this business to become a millionaire. IOS</a:t>
            </a:r>
            <a:r>
              <a:rPr lang="en-US" baseline="0" dirty="0" smtClean="0"/>
              <a:t> will give me the best reach but it will also be the most expensive ($99 apple fee + 30% for each sale)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the end, I can make enough to pay off this class!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79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I already talked a little</a:t>
            </a:r>
            <a:r>
              <a:rPr lang="en-US" baseline="0" dirty="0" smtClean="0"/>
              <a:t> bit about the development and introduction piece through our demographic piece and assumption piece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Audubon society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F1EA8-16FB-2646-ACFA-3838BC58DC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2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5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7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1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9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5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1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9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2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7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2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6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jpg"/><Relationship Id="rId6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16.jpg"/><Relationship Id="rId6" Type="http://schemas.openxmlformats.org/officeDocument/2006/relationships/image" Target="../media/image17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6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4413"/>
            <a:ext cx="7772400" cy="1103930"/>
          </a:xfrm>
        </p:spPr>
        <p:txBody>
          <a:bodyPr>
            <a:normAutofit fontScale="90000"/>
          </a:bodyPr>
          <a:lstStyle/>
          <a:p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Blubird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An Interactive Mobile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Birdwatching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App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76321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By Patrick H. Meeker</a:t>
            </a:r>
          </a:p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General Assembly: Product Management</a:t>
            </a:r>
          </a:p>
          <a:p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6500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33226"/>
            <a:ext cx="8229600" cy="1143000"/>
          </a:xfrm>
        </p:spPr>
        <p:txBody>
          <a:bodyPr/>
          <a:lstStyle/>
          <a:p>
            <a:r>
              <a:rPr lang="en-US" dirty="0" err="1" smtClean="0"/>
              <a:t>BluBird’s</a:t>
            </a:r>
            <a:r>
              <a:rPr lang="en-US" dirty="0" smtClean="0"/>
              <a:t> Story</a:t>
            </a:r>
            <a:endParaRPr lang="en-US" dirty="0"/>
          </a:p>
        </p:txBody>
      </p:sp>
      <p:pic>
        <p:nvPicPr>
          <p:cNvPr id="4" name="Content Placeholder 3" descr="PM+KM birdwatch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/>
          <a:stretch/>
        </p:blipFill>
        <p:spPr>
          <a:xfrm>
            <a:off x="593793" y="2118296"/>
            <a:ext cx="4436953" cy="3451225"/>
          </a:xfrm>
        </p:spPr>
      </p:pic>
      <p:sp>
        <p:nvSpPr>
          <p:cNvPr id="5" name="TextBox 4"/>
          <p:cNvSpPr txBox="1"/>
          <p:nvPr/>
        </p:nvSpPr>
        <p:spPr>
          <a:xfrm>
            <a:off x="5492585" y="2118296"/>
            <a:ext cx="30184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Child fascination with the house Bird Feeder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Took Ornithology class JR Year at Lib Arts HS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As Adult, wanted to create an easy and interactive field guide/journal for avid and growing birdwatchers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19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4773"/>
            <a:ext cx="3169024" cy="3774148"/>
          </a:xfrm>
        </p:spPr>
        <p:txBody>
          <a:bodyPr>
            <a:noAutofit/>
          </a:bodyPr>
          <a:lstStyle/>
          <a:p>
            <a:pPr marL="571500" indent="-571500">
              <a:buAutoNum type="romanUcPeriod"/>
            </a:pPr>
            <a:r>
              <a:rPr lang="en-US" sz="1800" dirty="0" smtClean="0"/>
              <a:t>Story (DONE!)</a:t>
            </a:r>
          </a:p>
          <a:p>
            <a:pPr marL="571500" indent="-571500">
              <a:buAutoNum type="romanUcPeriod"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II. Market research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Demographics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II. Product Overview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Wireframes + Storyboards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Features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IV. Financial Model</a:t>
            </a:r>
          </a:p>
          <a:p>
            <a:r>
              <a:rPr lang="en-US" sz="1800" dirty="0" smtClean="0"/>
              <a:t>Assumptions/Risks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V. Next Steps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VI. Questions??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3694" y="5459274"/>
            <a:ext cx="3249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Can you Guess this bird?</a:t>
            </a:r>
            <a:endParaRPr lang="en-US" sz="2400" dirty="0"/>
          </a:p>
        </p:txBody>
      </p:sp>
      <p:pic>
        <p:nvPicPr>
          <p:cNvPr id="7" name="Picture 6" descr="american_goldfinch_glamour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051" y="1902272"/>
            <a:ext cx="4196749" cy="305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Facts…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8" y="1411818"/>
            <a:ext cx="7127644" cy="4394480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 smtClean="0"/>
              <a:t>45.7 Million self proclaimed Birdwatchers in The U.S.</a:t>
            </a:r>
          </a:p>
          <a:p>
            <a:endParaRPr lang="en-US" sz="8000" dirty="0" smtClean="0"/>
          </a:p>
          <a:p>
            <a:r>
              <a:rPr lang="en-US" sz="8000" dirty="0" smtClean="0"/>
              <a:t>U.S. Spending on </a:t>
            </a:r>
            <a:r>
              <a:rPr lang="en-US" sz="8000" dirty="0" err="1" smtClean="0"/>
              <a:t>birdwatching</a:t>
            </a:r>
            <a:endParaRPr lang="en-US" sz="8000" dirty="0"/>
          </a:p>
          <a:p>
            <a:pPr lvl="1">
              <a:buFont typeface="Arial"/>
              <a:buChar char="•"/>
            </a:pPr>
            <a:r>
              <a:rPr lang="en-US" sz="7200" dirty="0" smtClean="0"/>
              <a:t>$20 Billion annually*</a:t>
            </a:r>
          </a:p>
          <a:p>
            <a:pPr lvl="1">
              <a:buFont typeface="Arial"/>
              <a:buChar char="•"/>
            </a:pPr>
            <a:r>
              <a:rPr lang="en-US" sz="7200" dirty="0" smtClean="0"/>
              <a:t>$3,400 per individual*</a:t>
            </a:r>
          </a:p>
          <a:p>
            <a:endParaRPr lang="en-US" sz="8000" dirty="0" smtClean="0"/>
          </a:p>
          <a:p>
            <a:r>
              <a:rPr lang="en-US" sz="8000" dirty="0" smtClean="0"/>
              <a:t>Market Sizing:</a:t>
            </a:r>
          </a:p>
          <a:p>
            <a:pPr lvl="1">
              <a:buFont typeface="Arial"/>
              <a:buChar char="•"/>
            </a:pPr>
            <a:r>
              <a:rPr lang="en-US" sz="7200" dirty="0" smtClean="0"/>
              <a:t>Population of US – 350,000,000</a:t>
            </a:r>
          </a:p>
          <a:p>
            <a:pPr lvl="1">
              <a:buFont typeface="Arial"/>
              <a:buChar char="•"/>
            </a:pPr>
            <a:r>
              <a:rPr lang="en-US" sz="7200" dirty="0" smtClean="0"/>
              <a:t>Average Age of Birdwatcher – 55 years old</a:t>
            </a:r>
          </a:p>
          <a:p>
            <a:pPr lvl="1">
              <a:buFont typeface="Arial"/>
              <a:buChar char="•"/>
            </a:pPr>
            <a:r>
              <a:rPr lang="en-US" sz="7200" dirty="0" smtClean="0"/>
              <a:t>Population of US 55 year olds – 10,500,000</a:t>
            </a:r>
          </a:p>
          <a:p>
            <a:pPr lvl="1">
              <a:buFont typeface="Arial"/>
              <a:buChar char="•"/>
            </a:pPr>
            <a:r>
              <a:rPr lang="en-US" sz="7200" dirty="0" smtClean="0"/>
              <a:t>U.S. Population of 55 year olds with smart phone – 2,625,000</a:t>
            </a:r>
          </a:p>
          <a:p>
            <a:endParaRPr lang="en-US" sz="8000" dirty="0" smtClean="0"/>
          </a:p>
          <a:p>
            <a:r>
              <a:rPr lang="en-US" sz="8000" dirty="0" smtClean="0"/>
              <a:t>Open $ on the table: Millions!</a:t>
            </a:r>
            <a:endParaRPr lang="en-US" sz="80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5600" dirty="0" smtClean="0"/>
              <a:t>* Source: 2011 National Survey of Fishing, Hunting, and Wildlife Associated Recreation</a:t>
            </a:r>
            <a:r>
              <a:rPr lang="en-US" sz="4800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62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1058"/>
            <a:ext cx="8229600" cy="1143000"/>
          </a:xfrm>
        </p:spPr>
        <p:txBody>
          <a:bodyPr/>
          <a:lstStyle/>
          <a:p>
            <a:r>
              <a:rPr lang="en-US" dirty="0" smtClean="0"/>
              <a:t>Meet our Customers</a:t>
            </a:r>
            <a:endParaRPr lang="en-US" dirty="0"/>
          </a:p>
        </p:txBody>
      </p:sp>
      <p:pic>
        <p:nvPicPr>
          <p:cNvPr id="4" name="Content Placeholder 3" descr="allan ridley.jpe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0" b="26643"/>
          <a:stretch/>
        </p:blipFill>
        <p:spPr>
          <a:xfrm>
            <a:off x="7020560" y="1400040"/>
            <a:ext cx="1666240" cy="1637463"/>
          </a:xfrm>
        </p:spPr>
      </p:pic>
      <p:sp>
        <p:nvSpPr>
          <p:cNvPr id="5" name="TextBox 4"/>
          <p:cNvSpPr txBox="1"/>
          <p:nvPr/>
        </p:nvSpPr>
        <p:spPr>
          <a:xfrm>
            <a:off x="152400" y="1773557"/>
            <a:ext cx="19195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/>
              <a:t>Background: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Teacher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15 - 20 Year Career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Married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10080" y="1782204"/>
            <a:ext cx="236742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Demographic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Yearly income: $60,000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Age 55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Beg – Med Tech Savvy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45280" y="1781621"/>
            <a:ext cx="2875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Values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Politically Liberal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Environmentalist and passionate about Birds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Volunteers 2x a week</a:t>
            </a:r>
          </a:p>
          <a:p>
            <a:endParaRPr lang="en-US" dirty="0"/>
          </a:p>
        </p:txBody>
      </p:sp>
      <p:pic>
        <p:nvPicPr>
          <p:cNvPr id="7" name="Content Placeholder 3" descr="2014-04-19_145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2" b="5880"/>
          <a:stretch/>
        </p:blipFill>
        <p:spPr>
          <a:xfrm>
            <a:off x="7020560" y="3927213"/>
            <a:ext cx="1666240" cy="21052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4341771"/>
            <a:ext cx="19195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Background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Works Non-Profit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Hikes 1-2x a week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Single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71915" y="4278155"/>
            <a:ext cx="277369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Demographics: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Female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Age 25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Yearly income: $40,000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11938" y="4272677"/>
            <a:ext cx="205520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Values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Wants to preserve Nature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Bird ID Novice through hiking and NP work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81961" y="1311892"/>
            <a:ext cx="1063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Allan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1961" y="3811012"/>
            <a:ext cx="150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Anne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10011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Behavior</a:t>
            </a:r>
            <a:endParaRPr lang="en-US" dirty="0"/>
          </a:p>
        </p:txBody>
      </p:sp>
      <p:pic>
        <p:nvPicPr>
          <p:cNvPr id="4" name="Content Placeholder 3" descr="wireframe final BB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16" r="-9231"/>
          <a:stretch/>
        </p:blipFill>
        <p:spPr>
          <a:xfrm>
            <a:off x="-601524" y="1600200"/>
            <a:ext cx="10326162" cy="4525963"/>
          </a:xfrm>
        </p:spPr>
      </p:pic>
    </p:spTree>
    <p:extLst>
      <p:ext uri="{BB962C8B-B14F-4D97-AF65-F5344CB8AC3E}">
        <p14:creationId xmlns:p14="http://schemas.microsoft.com/office/powerpoint/2010/main" val="521932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One: Spotting The Shape</a:t>
            </a:r>
            <a:endParaRPr lang="en-US" dirty="0"/>
          </a:p>
        </p:txBody>
      </p:sp>
      <p:pic>
        <p:nvPicPr>
          <p:cNvPr id="11" name="Content Placeholder 10" descr="silhouette mockup.pn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41" b="-1914"/>
          <a:stretch/>
        </p:blipFill>
        <p:spPr>
          <a:xfrm>
            <a:off x="457200" y="1417638"/>
            <a:ext cx="2924175" cy="5263036"/>
          </a:xfrm>
        </p:spPr>
      </p:pic>
      <p:sp>
        <p:nvSpPr>
          <p:cNvPr id="12" name="Right Arrow 11"/>
          <p:cNvSpPr/>
          <p:nvPr/>
        </p:nvSpPr>
        <p:spPr>
          <a:xfrm>
            <a:off x="3511824" y="3661999"/>
            <a:ext cx="1500923" cy="5443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rd silhouette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710" y="2389284"/>
            <a:ext cx="3557089" cy="363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3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Two: Picking Your Colors</a:t>
            </a:r>
            <a:endParaRPr lang="en-US" dirty="0"/>
          </a:p>
        </p:txBody>
      </p:sp>
      <p:pic>
        <p:nvPicPr>
          <p:cNvPr id="5" name="Picture 4" descr="color schema 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84" y="1417638"/>
            <a:ext cx="2173161" cy="4057874"/>
          </a:xfrm>
          <a:prstGeom prst="rect">
            <a:avLst/>
          </a:prstGeom>
        </p:spPr>
      </p:pic>
      <p:pic>
        <p:nvPicPr>
          <p:cNvPr id="23" name="Picture 22" descr="bird1 silhouett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5" y="1853816"/>
            <a:ext cx="2833204" cy="1907958"/>
          </a:xfrm>
          <a:prstGeom prst="rect">
            <a:avLst/>
          </a:prstGeom>
        </p:spPr>
      </p:pic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625625"/>
              </p:ext>
            </p:extLst>
          </p:nvPr>
        </p:nvGraphicFramePr>
        <p:xfrm>
          <a:off x="2806530" y="3893791"/>
          <a:ext cx="3083859" cy="262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05676" y="178697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3920117" y="2807282"/>
            <a:ext cx="1740449" cy="4339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7968313" y="5681925"/>
            <a:ext cx="1" cy="0"/>
          </a:xfrm>
          <a:prstGeom prst="line">
            <a:avLst/>
          </a:prstGeom>
          <a:ln w="76200" cmpd="sng"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20117" y="2043317"/>
            <a:ext cx="1780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Bird silhouette as a “canvas”</a:t>
            </a:r>
            <a:endParaRPr lang="en-US" dirty="0"/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5397007" y="4044194"/>
            <a:ext cx="1420265" cy="1002692"/>
          </a:xfrm>
          <a:prstGeom prst="straightConnector1">
            <a:avLst/>
          </a:prstGeom>
          <a:ln w="7620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1253175" y="3091636"/>
            <a:ext cx="1921535" cy="1687866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3024329" y="2974655"/>
            <a:ext cx="895788" cy="919136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3423599" y="2389751"/>
            <a:ext cx="636688" cy="1372023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546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Based on Your Search..</a:t>
            </a:r>
            <a:endParaRPr lang="en-US" dirty="0"/>
          </a:p>
        </p:txBody>
      </p:sp>
      <p:pic>
        <p:nvPicPr>
          <p:cNvPr id="4" name="Picture 3" descr="search resul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276" y="1417638"/>
            <a:ext cx="2711076" cy="50650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1882" y="2525059"/>
            <a:ext cx="189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Bird Silhouette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91882" y="3361765"/>
            <a:ext cx="1748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Filtered colors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8353" y="4577372"/>
            <a:ext cx="2121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Your search results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45765" y="2749176"/>
            <a:ext cx="1568823" cy="14521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345765" y="3556000"/>
            <a:ext cx="1165411" cy="1494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2345765" y="4946704"/>
            <a:ext cx="1236234" cy="312590"/>
          </a:xfrm>
          <a:prstGeom prst="bentConnector3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flipV="1">
            <a:off x="2372749" y="4049060"/>
            <a:ext cx="1236234" cy="712982"/>
          </a:xfrm>
          <a:prstGeom prst="bentConnector3">
            <a:avLst>
              <a:gd name="adj1" fmla="val 50000"/>
            </a:avLst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29294" y="3448895"/>
            <a:ext cx="1807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you have selected the bird based on what you saw…</a:t>
            </a:r>
            <a:endParaRPr lang="en-US" dirty="0"/>
          </a:p>
        </p:txBody>
      </p:sp>
      <p:sp>
        <p:nvSpPr>
          <p:cNvPr id="29" name="Left Arrow 28"/>
          <p:cNvSpPr/>
          <p:nvPr/>
        </p:nvSpPr>
        <p:spPr>
          <a:xfrm>
            <a:off x="5321626" y="3807902"/>
            <a:ext cx="1090705" cy="48231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580806" y="2525059"/>
            <a:ext cx="948488" cy="583288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29294" y="2063394"/>
            <a:ext cx="1653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Vertical Scrolling for easy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525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Ta-da – Your Bird!</a:t>
            </a:r>
            <a:endParaRPr lang="en-US" dirty="0"/>
          </a:p>
        </p:txBody>
      </p:sp>
      <p:pic>
        <p:nvPicPr>
          <p:cNvPr id="4" name="Picture 3" descr="Splash page B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63" y="1417638"/>
            <a:ext cx="2475272" cy="5065059"/>
          </a:xfrm>
          <a:prstGeom prst="rect">
            <a:avLst/>
          </a:prstGeom>
        </p:spPr>
      </p:pic>
      <p:pic>
        <p:nvPicPr>
          <p:cNvPr id="6" name="Picture 5" descr="american_goldfinch_glamour1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53" y="1905000"/>
            <a:ext cx="2097741" cy="1525630"/>
          </a:xfrm>
          <a:prstGeom prst="rect">
            <a:avLst/>
          </a:prstGeom>
        </p:spPr>
      </p:pic>
      <p:pic>
        <p:nvPicPr>
          <p:cNvPr id="7" name="Picture 6" descr="golfinch map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5" y="4273176"/>
            <a:ext cx="2139789" cy="1867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39884" y="3018119"/>
            <a:ext cx="213658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Small Finch with a short, conical bill. Very active and acrobatic that cling to weeds and seed socks, etc…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330824" y="2689413"/>
            <a:ext cx="3645648" cy="5827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8" idx="1"/>
          </p:cNvCxnSpPr>
          <p:nvPr/>
        </p:nvCxnSpPr>
        <p:spPr>
          <a:xfrm flipV="1">
            <a:off x="2330824" y="3895283"/>
            <a:ext cx="1509060" cy="3778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330824" y="4772446"/>
            <a:ext cx="3887481" cy="5764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59412" y="1905000"/>
            <a:ext cx="20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American Goldfinch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465294" y="2274332"/>
            <a:ext cx="1494118" cy="549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39884" y="5348941"/>
            <a:ext cx="1628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Distro</a:t>
            </a:r>
            <a:r>
              <a:rPr lang="en-US" dirty="0" smtClean="0"/>
              <a:t> map of where Bird can be found</a:t>
            </a:r>
          </a:p>
        </p:txBody>
      </p:sp>
    </p:spTree>
    <p:extLst>
      <p:ext uri="{BB962C8B-B14F-4D97-AF65-F5344CB8AC3E}">
        <p14:creationId xmlns:p14="http://schemas.microsoft.com/office/powerpoint/2010/main" val="4247315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Assumptions /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599" cy="4525963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r>
              <a:rPr lang="en-US" dirty="0" smtClean="0"/>
              <a:t>Assumptions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Alan and Anne own an smartphone/tablet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Are outdoors or in a populated bird area i.e. park, wildlife preserve, zoo, etc.</a:t>
            </a:r>
          </a:p>
          <a:p>
            <a:pPr lvl="2"/>
            <a:r>
              <a:rPr lang="en-US" dirty="0" smtClean="0"/>
              <a:t>Or has a Bird Feeder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Has good visibility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Bird watching Year Round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The Technology does not yet exist!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Financials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Minimal Outsourcing Cost based on Simple, Table Based app formula </a:t>
            </a:r>
            <a:endParaRPr lang="en-US" dirty="0"/>
          </a:p>
          <a:p>
            <a:pPr lvl="2"/>
            <a:r>
              <a:rPr lang="en-US" dirty="0" smtClean="0"/>
              <a:t>~ </a:t>
            </a:r>
            <a:r>
              <a:rPr lang="en-US" b="1" dirty="0" smtClean="0">
                <a:solidFill>
                  <a:srgbClr val="FF0000"/>
                </a:solidFill>
              </a:rPr>
              <a:t>$5,000</a:t>
            </a:r>
            <a:r>
              <a:rPr lang="en-US" dirty="0" smtClean="0"/>
              <a:t> to provide all the content and clear direction</a:t>
            </a:r>
          </a:p>
          <a:p>
            <a:pPr lvl="1">
              <a:buFont typeface="Arial"/>
              <a:buChar char="•"/>
            </a:pPr>
            <a:r>
              <a:rPr lang="en-US" b="1" dirty="0" smtClean="0"/>
              <a:t>Charge $0.99 per download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3% growth per Mo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6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5787"/>
            <a:ext cx="8229600" cy="74945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BluBird</a:t>
            </a:r>
            <a:r>
              <a:rPr lang="en-US" dirty="0" smtClean="0"/>
              <a:t> Growth</a:t>
            </a:r>
            <a:r>
              <a:rPr lang="en-US" baseline="0" dirty="0" smtClean="0"/>
              <a:t> Y1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492144"/>
              </p:ext>
            </p:extLst>
          </p:nvPr>
        </p:nvGraphicFramePr>
        <p:xfrm>
          <a:off x="457200" y="2276407"/>
          <a:ext cx="5256306" cy="3674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35530" y="1164569"/>
            <a:ext cx="4294895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Projected Revenue Y1: </a:t>
            </a:r>
            <a:r>
              <a:rPr lang="en-US" sz="2400" b="1" dirty="0" smtClean="0">
                <a:solidFill>
                  <a:srgbClr val="3366FF"/>
                </a:solidFill>
              </a:rPr>
              <a:t>$1,084,665.41 </a:t>
            </a:r>
            <a:r>
              <a:rPr lang="en-US" sz="2400" dirty="0" smtClean="0"/>
              <a:t>at flat 3% monthly growth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3506" y="1663220"/>
            <a:ext cx="2480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Base Cost: </a:t>
            </a:r>
            <a:r>
              <a:rPr lang="en-US" b="1" dirty="0" smtClean="0">
                <a:solidFill>
                  <a:srgbClr val="FF0000"/>
                </a:solidFill>
              </a:rPr>
              <a:t>$5,000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3505" y="2161437"/>
            <a:ext cx="30921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Misc</a:t>
            </a:r>
            <a:r>
              <a:rPr lang="en-US" b="1" dirty="0" smtClean="0"/>
              <a:t> Adjustments:</a:t>
            </a:r>
            <a:r>
              <a:rPr lang="en-US" dirty="0" smtClean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$108,466.54 </a:t>
            </a:r>
            <a:r>
              <a:rPr lang="en-US" dirty="0" smtClean="0"/>
              <a:t>(10% Rev YTD)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30% Rev Apple Fees*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2696" y="5757414"/>
            <a:ext cx="2337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Net Profit: </a:t>
            </a:r>
            <a:r>
              <a:rPr lang="en-US" sz="2800" b="1" dirty="0" smtClean="0">
                <a:solidFill>
                  <a:srgbClr val="3366FF"/>
                </a:solidFill>
              </a:rPr>
              <a:t>$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266FE0"/>
                </a:solidFill>
              </a:rPr>
              <a:t>$971,198.87 </a:t>
            </a:r>
            <a:r>
              <a:rPr lang="en-US" sz="2800" dirty="0" smtClean="0"/>
              <a:t> </a:t>
            </a:r>
            <a:endParaRPr lang="en-US" sz="2800" b="1" dirty="0">
              <a:solidFill>
                <a:srgbClr val="57F4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3506" y="3522056"/>
            <a:ext cx="288364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Quarterly Review: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Q1</a:t>
            </a:r>
            <a:r>
              <a:rPr lang="en-US" dirty="0" smtClean="0"/>
              <a:t> - $225,338.44  (Intro to </a:t>
            </a:r>
            <a:r>
              <a:rPr lang="en-US" dirty="0" err="1" smtClean="0"/>
              <a:t>Mkt</a:t>
            </a:r>
            <a:r>
              <a:rPr lang="en-US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Alan and Anne are users </a:t>
            </a:r>
            <a:endParaRPr lang="en-US" dirty="0" smtClean="0">
              <a:solidFill>
                <a:srgbClr val="FF6600"/>
              </a:solidFill>
            </a:endParaRPr>
          </a:p>
          <a:p>
            <a:r>
              <a:rPr lang="en-US" b="1" dirty="0" smtClean="0">
                <a:solidFill>
                  <a:srgbClr val="FF6600"/>
                </a:solidFill>
              </a:rPr>
              <a:t>Q2</a:t>
            </a:r>
            <a:r>
              <a:rPr lang="en-US" dirty="0" smtClean="0"/>
              <a:t> - $</a:t>
            </a:r>
            <a:r>
              <a:rPr lang="en-US" dirty="0"/>
              <a:t> $253,475.10 </a:t>
            </a:r>
            <a:r>
              <a:rPr lang="en-US" dirty="0" smtClean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User Feedback</a:t>
            </a:r>
          </a:p>
          <a:p>
            <a:r>
              <a:rPr lang="en-US" b="1" dirty="0" smtClean="0">
                <a:solidFill>
                  <a:srgbClr val="FF6600"/>
                </a:solidFill>
              </a:rPr>
              <a:t>Q3</a:t>
            </a:r>
            <a:r>
              <a:rPr lang="en-US" dirty="0" smtClean="0"/>
              <a:t> - $</a:t>
            </a:r>
            <a:r>
              <a:rPr lang="en-US" dirty="0"/>
              <a:t> $285,125.01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Feature Optimization</a:t>
            </a:r>
          </a:p>
          <a:p>
            <a:r>
              <a:rPr lang="en-US" b="1" dirty="0" smtClean="0">
                <a:solidFill>
                  <a:srgbClr val="28FF3A"/>
                </a:solidFill>
              </a:rPr>
              <a:t>Q4</a:t>
            </a:r>
            <a:r>
              <a:rPr lang="en-US" dirty="0" smtClean="0"/>
              <a:t> - </a:t>
            </a:r>
            <a:r>
              <a:rPr lang="en-US" dirty="0"/>
              <a:t> $320,726.86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Holiday Push 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8720301"/>
              </p:ext>
            </p:extLst>
          </p:nvPr>
        </p:nvGraphicFramePr>
        <p:xfrm>
          <a:off x="457200" y="2335112"/>
          <a:ext cx="4973225" cy="342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18026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lies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994"/>
            <a:ext cx="5245764" cy="5559891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Development</a:t>
            </a:r>
          </a:p>
          <a:p>
            <a:pPr lvl="1">
              <a:buFont typeface="Arial"/>
              <a:buChar char="•"/>
            </a:pPr>
            <a:r>
              <a:rPr lang="en-US" sz="1400" dirty="0" smtClean="0"/>
              <a:t>3P Developer Simple, Table based app</a:t>
            </a:r>
          </a:p>
          <a:p>
            <a:pPr lvl="2"/>
            <a:r>
              <a:rPr lang="en-US" sz="1200" dirty="0" smtClean="0"/>
              <a:t>“Scrape” Database</a:t>
            </a:r>
          </a:p>
          <a:p>
            <a:r>
              <a:rPr lang="en-US" sz="1800" b="1" dirty="0" smtClean="0"/>
              <a:t>Introduction</a:t>
            </a:r>
          </a:p>
          <a:p>
            <a:pPr lvl="1">
              <a:buFont typeface="Arial"/>
              <a:buChar char="•"/>
            </a:pPr>
            <a:r>
              <a:rPr lang="en-US" sz="1400" dirty="0" smtClean="0"/>
              <a:t>Market to schools, Bird and nature conservatories</a:t>
            </a:r>
          </a:p>
          <a:p>
            <a:pPr lvl="1">
              <a:buFont typeface="Arial"/>
              <a:buChar char="•"/>
            </a:pPr>
            <a:r>
              <a:rPr lang="en-US" sz="1400" dirty="0" smtClean="0"/>
              <a:t>Start with small and local database (low cost)</a:t>
            </a:r>
          </a:p>
          <a:p>
            <a:r>
              <a:rPr lang="en-US" sz="1800" b="1" dirty="0" smtClean="0"/>
              <a:t>Growth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New features (Premium Version) - ~$9.99 – $19.99</a:t>
            </a:r>
          </a:p>
          <a:p>
            <a:pPr lvl="2"/>
            <a:r>
              <a:rPr lang="en-US" sz="1400" dirty="0" smtClean="0"/>
              <a:t>Picture ID with your camera phone?</a:t>
            </a:r>
          </a:p>
          <a:p>
            <a:pPr lvl="2"/>
            <a:r>
              <a:rPr lang="en-US" sz="1400" dirty="0" smtClean="0"/>
              <a:t>Social Media “Good Year” Component</a:t>
            </a:r>
          </a:p>
          <a:p>
            <a:pPr lvl="2"/>
            <a:r>
              <a:rPr lang="en-US" sz="1400" dirty="0" smtClean="0"/>
              <a:t>Expand database to Other parts of world</a:t>
            </a:r>
          </a:p>
          <a:p>
            <a:r>
              <a:rPr lang="en-US" sz="1800" b="1" dirty="0" smtClean="0"/>
              <a:t>Maturity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Further research into Photo based search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Sound ID</a:t>
            </a:r>
          </a:p>
          <a:p>
            <a:pPr lvl="2"/>
            <a:r>
              <a:rPr lang="en-US" sz="1400" dirty="0" smtClean="0"/>
              <a:t>Think </a:t>
            </a:r>
            <a:r>
              <a:rPr lang="en-US" sz="1400" dirty="0" err="1" smtClean="0"/>
              <a:t>Shazaam</a:t>
            </a:r>
            <a:endParaRPr lang="en-US" sz="1400" dirty="0" smtClean="0"/>
          </a:p>
          <a:p>
            <a:r>
              <a:rPr lang="en-US" sz="1800" b="1" dirty="0" smtClean="0"/>
              <a:t>Decline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New ID Niche</a:t>
            </a:r>
          </a:p>
          <a:p>
            <a:pPr lvl="2"/>
            <a:r>
              <a:rPr lang="en-US" sz="1200" dirty="0" smtClean="0"/>
              <a:t>Other Animals, Plants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Acquisition?</a:t>
            </a:r>
            <a:endParaRPr lang="en-US" sz="1600" dirty="0"/>
          </a:p>
        </p:txBody>
      </p:sp>
      <p:pic>
        <p:nvPicPr>
          <p:cNvPr id="6" name="Picture 5" descr="bird-on-camer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965" y="1300657"/>
            <a:ext cx="2983835" cy="2125210"/>
          </a:xfrm>
          <a:prstGeom prst="rect">
            <a:avLst/>
          </a:prstGeom>
        </p:spPr>
      </p:pic>
      <p:pic>
        <p:nvPicPr>
          <p:cNvPr id="8" name="Picture 7" descr="shazam_logo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964" y="4466649"/>
            <a:ext cx="2983835" cy="222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02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3238"/>
            <a:ext cx="8229600" cy="1143000"/>
          </a:xfrm>
        </p:spPr>
        <p:txBody>
          <a:bodyPr/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pic>
        <p:nvPicPr>
          <p:cNvPr id="4" name="Picture 3" descr="NBI6675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491" y="2106893"/>
            <a:ext cx="4377765" cy="2915592"/>
          </a:xfrm>
          <a:prstGeom prst="rect">
            <a:avLst/>
          </a:prstGeom>
        </p:spPr>
      </p:pic>
      <p:pic>
        <p:nvPicPr>
          <p:cNvPr id="3" name="Hawk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4496" y="587477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74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5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</TotalTime>
  <Words>1264</Words>
  <Application>Microsoft Macintosh PowerPoint</Application>
  <PresentationFormat>On-screen Show (4:3)</PresentationFormat>
  <Paragraphs>189</Paragraphs>
  <Slides>14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Blubird An Interactive Mobile Birdwatching App</vt:lpstr>
      <vt:lpstr>BluBird’s Story</vt:lpstr>
      <vt:lpstr>Agenda</vt:lpstr>
      <vt:lpstr>The Facts…</vt:lpstr>
      <vt:lpstr>Meet our Customers</vt:lpstr>
      <vt:lpstr>Expected Behavior</vt:lpstr>
      <vt:lpstr>Step One: Spotting The Shape</vt:lpstr>
      <vt:lpstr>Step Two: Picking Your Colors</vt:lpstr>
      <vt:lpstr>Step 3: Based on Your Search..</vt:lpstr>
      <vt:lpstr>Ta-da – Your Bird!</vt:lpstr>
      <vt:lpstr>Assumptions / Risks</vt:lpstr>
      <vt:lpstr>BluBird Growth Y1 </vt:lpstr>
      <vt:lpstr>What lies ahead</vt:lpstr>
      <vt:lpstr>Questions??</vt:lpstr>
    </vt:vector>
  </TitlesOfParts>
  <Company>OKL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Blubird: A birdwatchers Best Friend</dc:title>
  <dc:creator>Patrick Meeker</dc:creator>
  <cp:lastModifiedBy>Patrick Meeker</cp:lastModifiedBy>
  <cp:revision>69</cp:revision>
  <dcterms:created xsi:type="dcterms:W3CDTF">2014-04-19T20:57:11Z</dcterms:created>
  <dcterms:modified xsi:type="dcterms:W3CDTF">2015-01-08T19:25:49Z</dcterms:modified>
</cp:coreProperties>
</file>